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77" r:id="rId2"/>
    <p:sldId id="257" r:id="rId3"/>
    <p:sldId id="264" r:id="rId4"/>
    <p:sldId id="265" r:id="rId5"/>
    <p:sldId id="266" r:id="rId6"/>
    <p:sldId id="268" r:id="rId7"/>
    <p:sldId id="281" r:id="rId8"/>
    <p:sldId id="282" r:id="rId9"/>
    <p:sldId id="283" r:id="rId10"/>
    <p:sldId id="280" r:id="rId11"/>
    <p:sldId id="278" r:id="rId12"/>
    <p:sldId id="279" r:id="rId13"/>
    <p:sldId id="284" r:id="rId14"/>
    <p:sldId id="285" r:id="rId15"/>
    <p:sldId id="286" r:id="rId16"/>
    <p:sldId id="287" r:id="rId17"/>
    <p:sldId id="288" r:id="rId18"/>
    <p:sldId id="290" r:id="rId19"/>
    <p:sldId id="289" r:id="rId20"/>
    <p:sldId id="29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1A37D5-C5D5-4231-8442-BF082D1CEFFF}">
          <p14:sldIdLst>
            <p14:sldId id="277"/>
            <p14:sldId id="257"/>
            <p14:sldId id="264"/>
            <p14:sldId id="265"/>
            <p14:sldId id="266"/>
            <p14:sldId id="268"/>
            <p14:sldId id="281"/>
            <p14:sldId id="282"/>
            <p14:sldId id="283"/>
            <p14:sldId id="280"/>
            <p14:sldId id="278"/>
            <p14:sldId id="279"/>
            <p14:sldId id="284"/>
            <p14:sldId id="285"/>
            <p14:sldId id="286"/>
            <p14:sldId id="287"/>
            <p14:sldId id="288"/>
            <p14:sldId id="290"/>
            <p14:sldId id="28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5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244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560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86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394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92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63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61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2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9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6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4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7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8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8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3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7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83CD6A-B0D3-4BEF-966B-D82052103B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6476" y="729762"/>
            <a:ext cx="10260623" cy="5398476"/>
          </a:xfrm>
        </p:spPr>
      </p:pic>
    </p:spTree>
    <p:extLst>
      <p:ext uri="{BB962C8B-B14F-4D97-AF65-F5344CB8AC3E}">
        <p14:creationId xmlns:p14="http://schemas.microsoft.com/office/powerpoint/2010/main" val="310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F3F6-C826-4785-B7CC-E8CDBFEC3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0070C0"/>
                </a:solidFill>
              </a:rPr>
              <a:t>ماضی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0489-969D-4946-A580-F0B17C4C00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358300"/>
            <a:ext cx="10363826" cy="3424107"/>
          </a:xfrm>
        </p:spPr>
        <p:txBody>
          <a:bodyPr/>
          <a:lstStyle/>
          <a:p>
            <a:pPr algn="r"/>
            <a:r>
              <a:rPr lang="fa-IR" dirty="0"/>
              <a:t>فعلی است که بر انجام کاری در زمان گذشته دلالت می کند.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 مثلاْ: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ذَهَبَ وجَلَسَ و فَعَلتُ وضَرَبتِ</a:t>
            </a:r>
          </a:p>
          <a:p>
            <a:pPr marL="0" indent="0" algn="r">
              <a:buNone/>
            </a:pPr>
            <a:r>
              <a:rPr lang="fa-IR" b="1" dirty="0"/>
              <a:t>نحوه ی ساخت فعل ماضی</a:t>
            </a:r>
            <a:r>
              <a:rPr lang="fa-IR" dirty="0"/>
              <a:t>: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حروف اصلی+علامتهای صیغه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</a:rPr>
              <a:t>فَعَل</a:t>
            </a:r>
            <a:r>
              <a:rPr lang="fa-IR" dirty="0">
                <a:solidFill>
                  <a:srgbClr val="FF0000"/>
                </a:solidFill>
              </a:rPr>
              <a:t>تَ </a:t>
            </a:r>
            <a:r>
              <a:rPr lang="fa-IR" dirty="0">
                <a:solidFill>
                  <a:schemeClr val="tx1"/>
                </a:solidFill>
              </a:rPr>
              <a:t>،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ذَرَب</a:t>
            </a:r>
            <a:r>
              <a:rPr lang="fa-IR" dirty="0">
                <a:solidFill>
                  <a:srgbClr val="FF0000"/>
                </a:solidFill>
              </a:rPr>
              <a:t>تُ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26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D99AA5A2-1B86-42E0-B1E7-F906F34482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6182" t="10969" r="-1054" b="-1"/>
          <a:stretch/>
        </p:blipFill>
        <p:spPr>
          <a:xfrm>
            <a:off x="3859823" y="1327638"/>
            <a:ext cx="5011615" cy="4176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2713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46BF-76AF-4CD5-BDB3-762644A9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6816"/>
            <a:ext cx="9601196" cy="1303867"/>
          </a:xfrm>
        </p:spPr>
        <p:txBody>
          <a:bodyPr/>
          <a:lstStyle/>
          <a:p>
            <a:r>
              <a:rPr lang="fa-IR" dirty="0">
                <a:solidFill>
                  <a:srgbClr val="0070C0"/>
                </a:solidFill>
              </a:rPr>
              <a:t>مضارع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CA4D4-4FCC-494C-B135-EC549F3D8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40878"/>
            <a:ext cx="10366757" cy="439615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b="1" dirty="0">
                <a:solidFill>
                  <a:srgbClr val="FF0000"/>
                </a:solidFill>
              </a:rPr>
              <a:t>فعل مضارع</a:t>
            </a:r>
            <a:r>
              <a:rPr lang="fa-IR" dirty="0"/>
              <a:t>:فعلي است که بر انجام کار در زمان حال دلالت ميکند</a:t>
            </a:r>
          </a:p>
          <a:p>
            <a:pPr marL="0" indent="0" algn="r">
              <a:buNone/>
            </a:pPr>
            <a:r>
              <a:rPr lang="fa-IR" dirty="0">
                <a:cs typeface="B Zar" panose="00000400000000000000" pitchFamily="2" charset="-78"/>
              </a:rPr>
              <a:t>مثلا: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یَذهبُ و تَذهبُ ویَذهبانِ وتَجلسُ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00B0F0"/>
                </a:solidFill>
                <a:cs typeface="B Zar" panose="00000400000000000000" pitchFamily="2" charset="-78"/>
              </a:rPr>
              <a:t>نحوه ساخت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برای ساختن فعل مضارع دو تغییر اساسی در فعل صورت میگیرد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1.به اول آن حروف 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ت ی ن ا 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اضافه میشود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2.به اخر آن  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-ُ  نَ نِ  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اضافه میشود مانند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cs typeface="B Zar" panose="00000400000000000000" pitchFamily="2" charset="-78"/>
              </a:rPr>
              <a:t>ا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ذهبُ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 و ت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َذهَبُ 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و نَ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خرُجُ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 ویَ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فعَلن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َ</a:t>
            </a:r>
          </a:p>
          <a:p>
            <a:pPr marL="0" indent="0" algn="r">
              <a:buNone/>
            </a:pPr>
            <a:endParaRPr lang="fa-IR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marL="0" indent="0" algn="r">
              <a:buNone/>
            </a:pP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4640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062472-3245-4BE2-84F8-F34D5F4A03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5108" t="11326" r="649"/>
          <a:stretch/>
        </p:blipFill>
        <p:spPr>
          <a:xfrm>
            <a:off x="4176346" y="1402373"/>
            <a:ext cx="4158762" cy="4053253"/>
          </a:xfrm>
        </p:spPr>
      </p:pic>
    </p:spTree>
    <p:extLst>
      <p:ext uri="{BB962C8B-B14F-4D97-AF65-F5344CB8AC3E}">
        <p14:creationId xmlns:p14="http://schemas.microsoft.com/office/powerpoint/2010/main" val="2108051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9ECE-F743-44C6-B408-29F61BB3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00B0F0"/>
                </a:solidFill>
              </a:rPr>
              <a:t>فعل امر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1846C-3B82-4F6B-B7B4-9FE137F110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8323" y="2367091"/>
            <a:ext cx="10363826" cy="3424107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فعل امر</a:t>
            </a:r>
            <a:r>
              <a:rPr lang="fa-IR" dirty="0"/>
              <a:t>:فعلي است که بر دستور وفرمان به انجام يک کار دلالت مي کند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مثلا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تَ</a:t>
            </a:r>
            <a:r>
              <a:rPr lang="fa-IR" dirty="0">
                <a:cs typeface="B Zar" panose="00000400000000000000" pitchFamily="2" charset="-78"/>
              </a:rPr>
              <a:t>ذهَبُ:      تبدیل به فعل امر    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اِ</a:t>
            </a:r>
            <a:r>
              <a:rPr lang="fa-IR" dirty="0">
                <a:cs typeface="B Zar" panose="00000400000000000000" pitchFamily="2" charset="-78"/>
              </a:rPr>
              <a:t>ذهب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تَ</a:t>
            </a:r>
            <a:r>
              <a:rPr lang="fa-IR" dirty="0">
                <a:cs typeface="B Zar" panose="00000400000000000000" pitchFamily="2" charset="-78"/>
              </a:rPr>
              <a:t>ذهَبی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َن</a:t>
            </a:r>
            <a:r>
              <a:rPr lang="fa-IR" dirty="0">
                <a:cs typeface="B Zar" panose="00000400000000000000" pitchFamily="2" charset="-78"/>
              </a:rPr>
              <a:t>:     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تبدیل به فعل امر    اِ</a:t>
            </a:r>
            <a:r>
              <a:rPr lang="fa-IR" dirty="0">
                <a:cs typeface="B Zar" panose="00000400000000000000" pitchFamily="2" charset="-78"/>
              </a:rPr>
              <a:t>ذهَبی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نحوه ساخت</a:t>
            </a:r>
          </a:p>
          <a:p>
            <a:pPr marL="0" indent="0" algn="r">
              <a:buNone/>
            </a:pPr>
            <a:r>
              <a:rPr lang="fa-IR" dirty="0">
                <a:cs typeface="B Zar" panose="00000400000000000000" pitchFamily="2" charset="-78"/>
              </a:rPr>
              <a:t>برای ساختن 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فعل امر </a:t>
            </a:r>
            <a:r>
              <a:rPr lang="fa-IR" dirty="0">
                <a:cs typeface="B Zar" panose="00000400000000000000" pitchFamily="2" charset="-78"/>
              </a:rPr>
              <a:t>از صیغه های مضارع مخاطب (دوم شخص)استفاده میشود.</a:t>
            </a:r>
          </a:p>
          <a:p>
            <a:pPr marL="0" indent="0" algn="r">
              <a:buNone/>
            </a:pPr>
            <a:r>
              <a:rPr lang="fa-IR" dirty="0">
                <a:cs typeface="B Zar" panose="00000400000000000000" pitchFamily="2" charset="-78"/>
              </a:rPr>
              <a:t>که نحوه ساخت آن در اسلاید بعد توضیح داده شده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3781109-8DAD-401F-984D-565E5026DFA8}"/>
              </a:ext>
            </a:extLst>
          </p:cNvPr>
          <p:cNvSpPr/>
          <p:nvPr/>
        </p:nvSpPr>
        <p:spPr>
          <a:xfrm>
            <a:off x="8616463" y="3710354"/>
            <a:ext cx="1749668" cy="175846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3F4330D-2E6B-46A4-A800-8D0869A6DF47}"/>
              </a:ext>
            </a:extLst>
          </p:cNvPr>
          <p:cNvSpPr/>
          <p:nvPr/>
        </p:nvSpPr>
        <p:spPr>
          <a:xfrm>
            <a:off x="8616463" y="4220308"/>
            <a:ext cx="1749668" cy="17584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0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A4B46-9C7D-4332-98D0-2CFE4F64B3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982639"/>
            <a:ext cx="10363826" cy="487225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>
                <a:cs typeface="B Zar" panose="00000400000000000000" pitchFamily="2" charset="-78"/>
              </a:rPr>
              <a:t>با انجام سه کار میتوان فعل امر را ساخت</a:t>
            </a:r>
          </a:p>
          <a:p>
            <a:pPr marL="0" indent="0" algn="r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B Zar" panose="00000400000000000000" pitchFamily="2" charset="-78"/>
              </a:rPr>
              <a:t>حذف ت از ابتدای فعل</a:t>
            </a:r>
          </a:p>
          <a:p>
            <a:pPr marL="0" indent="0" algn="r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B Zar" panose="00000400000000000000" pitchFamily="2" charset="-78"/>
              </a:rPr>
              <a:t>مجزوم کردن: حذف -ُ یا ن از انتهای فعل</a:t>
            </a:r>
          </a:p>
          <a:p>
            <a:pPr marL="0" indent="0" algn="r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B Zar" panose="00000400000000000000" pitchFamily="2" charset="-78"/>
              </a:rPr>
              <a:t>اضافه کردن همزه (إوأ)</a:t>
            </a: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0FB40F4A-0B22-4E39-953B-90421C49CC75}"/>
              </a:ext>
            </a:extLst>
          </p:cNvPr>
          <p:cNvSpPr/>
          <p:nvPr/>
        </p:nvSpPr>
        <p:spPr>
          <a:xfrm>
            <a:off x="1811216" y="2655278"/>
            <a:ext cx="1538651" cy="1099037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1AEAD-C71E-4D62-A2B7-DD23B6747BD4}"/>
              </a:ext>
            </a:extLst>
          </p:cNvPr>
          <p:cNvSpPr txBox="1"/>
          <p:nvPr/>
        </p:nvSpPr>
        <p:spPr>
          <a:xfrm>
            <a:off x="1811216" y="2881630"/>
            <a:ext cx="94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solidFill>
                  <a:srgbClr val="FF0000"/>
                </a:solidFill>
              </a:rPr>
              <a:t>ساختن فعل امر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0B4D9B-C9B7-4FA5-9BD9-021C100B6ADD}"/>
              </a:ext>
            </a:extLst>
          </p:cNvPr>
          <p:cNvCxnSpPr>
            <a:cxnSpLocks/>
          </p:cNvCxnSpPr>
          <p:nvPr/>
        </p:nvCxnSpPr>
        <p:spPr>
          <a:xfrm flipV="1">
            <a:off x="3394970" y="2595356"/>
            <a:ext cx="617211" cy="572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A1ADDB-4735-4E45-8740-B066E46F01E0}"/>
              </a:ext>
            </a:extLst>
          </p:cNvPr>
          <p:cNvCxnSpPr>
            <a:cxnSpLocks/>
            <a:stCxn id="4" idx="3"/>
            <a:endCxn id="14" idx="8"/>
          </p:cNvCxnSpPr>
          <p:nvPr/>
        </p:nvCxnSpPr>
        <p:spPr>
          <a:xfrm>
            <a:off x="3349867" y="3204797"/>
            <a:ext cx="591179" cy="1614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59D22B-616F-41CD-BD55-EC725E82D3F7}"/>
              </a:ext>
            </a:extLst>
          </p:cNvPr>
          <p:cNvCxnSpPr>
            <a:cxnSpLocks/>
            <a:stCxn id="4" idx="3"/>
            <a:endCxn id="12" idx="8"/>
          </p:cNvCxnSpPr>
          <p:nvPr/>
        </p:nvCxnSpPr>
        <p:spPr>
          <a:xfrm>
            <a:off x="3349867" y="3204797"/>
            <a:ext cx="1515037" cy="14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7B4CA07-C6ED-43DF-9520-C42F78293FE2}"/>
              </a:ext>
            </a:extLst>
          </p:cNvPr>
          <p:cNvSpPr/>
          <p:nvPr/>
        </p:nvSpPr>
        <p:spPr>
          <a:xfrm>
            <a:off x="3703576" y="1568139"/>
            <a:ext cx="1295296" cy="820826"/>
          </a:xfrm>
          <a:prstGeom prst="wedgeEllipseCallout">
            <a:avLst>
              <a:gd name="adj1" fmla="val -29657"/>
              <a:gd name="adj2" fmla="val 796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D64F3-A7CC-4EF6-8D9E-DEE08C660EA2}"/>
              </a:ext>
            </a:extLst>
          </p:cNvPr>
          <p:cNvSpPr txBox="1"/>
          <p:nvPr/>
        </p:nvSpPr>
        <p:spPr>
          <a:xfrm>
            <a:off x="3658472" y="1637192"/>
            <a:ext cx="121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solidFill>
                  <a:srgbClr val="FF0000"/>
                </a:solidFill>
              </a:rPr>
              <a:t>حذف ت از ابتدای فعل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3A1B2C5-2F51-4FFB-B850-8036A4F88475}"/>
              </a:ext>
            </a:extLst>
          </p:cNvPr>
          <p:cNvSpPr/>
          <p:nvPr/>
        </p:nvSpPr>
        <p:spPr>
          <a:xfrm>
            <a:off x="4516688" y="2507344"/>
            <a:ext cx="1193870" cy="74857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rgbClr val="FF0000"/>
                </a:solidFill>
              </a:rPr>
              <a:t>مجزوم کردن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900F61BF-00B3-444B-8090-727B9993A323}"/>
              </a:ext>
            </a:extLst>
          </p:cNvPr>
          <p:cNvSpPr/>
          <p:nvPr/>
        </p:nvSpPr>
        <p:spPr>
          <a:xfrm>
            <a:off x="3512704" y="3754315"/>
            <a:ext cx="1468584" cy="94703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rgbClr val="FF0000"/>
                </a:solidFill>
              </a:rPr>
              <a:t>اضافه حکردن همزه( أ وإ)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1DCBB2-016A-4FE5-BE41-F562863269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945" t="12051" r="416" b="283"/>
          <a:stretch/>
        </p:blipFill>
        <p:spPr>
          <a:xfrm>
            <a:off x="4123592" y="1626578"/>
            <a:ext cx="3578470" cy="3965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606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3587-2596-43E4-B6FC-9E594FAE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5800"/>
            <a:ext cx="9601196" cy="1160585"/>
          </a:xfrm>
        </p:spPr>
        <p:txBody>
          <a:bodyPr/>
          <a:lstStyle/>
          <a:p>
            <a:r>
              <a:rPr lang="fa-IR" dirty="0">
                <a:solidFill>
                  <a:srgbClr val="00B0F0"/>
                </a:solidFill>
              </a:rPr>
              <a:t>فعل نهی و نفی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062C-E867-4CD3-A18E-C589A54A80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46386"/>
            <a:ext cx="10363826" cy="3944814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>
                <a:solidFill>
                  <a:schemeClr val="accent4"/>
                </a:solidFill>
                <a:cs typeface="B Zar" panose="00000400000000000000" pitchFamily="2" charset="-78"/>
              </a:rPr>
              <a:t>فعل نهی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:فعلی که بر انجام ندادن کاری فرمان میدهد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لا+مضارع مجزوم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تَذهَب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ُ                      لا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تَذهَب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ُ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accent4"/>
                </a:solidFill>
                <a:cs typeface="B Zar" panose="00000400000000000000" pitchFamily="2" charset="-78"/>
              </a:rPr>
              <a:t>فعل نفی: </a:t>
            </a:r>
            <a:r>
              <a:rPr lang="fa-IR" dirty="0"/>
              <a:t>فعلي است که انجام ندادن يا نشدن کاري را نشان مي دهد. مثلاً در فارسي ميگوييم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لا+مضارع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ت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َذهَبُ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               لا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تَذهَب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ُ</a:t>
            </a:r>
            <a:endParaRPr lang="en-US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29352C31-E0EF-44BA-A3F0-9D22AB369430}"/>
              </a:ext>
            </a:extLst>
          </p:cNvPr>
          <p:cNvSpPr/>
          <p:nvPr/>
        </p:nvSpPr>
        <p:spPr>
          <a:xfrm>
            <a:off x="9416561" y="3055326"/>
            <a:ext cx="1134208" cy="1318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1193A21A-A6CA-4E1C-BF9B-B3A91F1C31E1}"/>
              </a:ext>
            </a:extLst>
          </p:cNvPr>
          <p:cNvSpPr/>
          <p:nvPr/>
        </p:nvSpPr>
        <p:spPr>
          <a:xfrm>
            <a:off x="9794630" y="4620357"/>
            <a:ext cx="756139" cy="1318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5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4349F7-A6D6-42F3-BBAB-6C1AFEFC48D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1036" r="-466"/>
          <a:stretch/>
        </p:blipFill>
        <p:spPr>
          <a:xfrm>
            <a:off x="3481753" y="1310052"/>
            <a:ext cx="4958861" cy="4026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23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AC30-EB16-4F55-B428-DEF5C095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089" y="548055"/>
            <a:ext cx="9601196" cy="1303867"/>
          </a:xfrm>
        </p:spPr>
        <p:txBody>
          <a:bodyPr/>
          <a:lstStyle/>
          <a:p>
            <a:r>
              <a:rPr lang="fa-IR" dirty="0">
                <a:solidFill>
                  <a:schemeClr val="accent3"/>
                </a:solidFill>
              </a:rPr>
              <a:t>فعل مستقبل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34134-12D1-4FE3-9628-FB10B6B73E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51922"/>
            <a:ext cx="10363826" cy="3939277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فعل مستقبل فعلی است که بر انجام کاری در آینده دلالت می دهد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مضارع+س یا سوف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مثال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سوف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 اَذهَبُ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س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اَذهب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نحوه ساخت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اضافه کردن 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سوف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 و 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س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 به ابتدای فعل مضارع</a:t>
            </a:r>
          </a:p>
          <a:p>
            <a:pPr marL="0" indent="0" algn="r">
              <a:buNone/>
            </a:pPr>
            <a:endParaRPr lang="en-US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828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859" y="2775858"/>
            <a:ext cx="5129941" cy="1030065"/>
          </a:xfrm>
        </p:spPr>
        <p:txBody>
          <a:bodyPr>
            <a:normAutofit/>
          </a:bodyPr>
          <a:lstStyle/>
          <a:p>
            <a:pPr algn="r"/>
            <a:r>
              <a:rPr lang="fa-IR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عربی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29893" y="3805923"/>
            <a:ext cx="5520676" cy="12682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مروری بر قواعد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86154" y="4767334"/>
            <a:ext cx="5075695" cy="182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a-IR" sz="2800" dirty="0">
                <a:solidFill>
                  <a:srgbClr val="0070C0"/>
                </a:solidFill>
                <a:latin typeface="Besmellah 3" pitchFamily="2" charset="0"/>
                <a:cs typeface="B Badr" panose="00000400000000000000" pitchFamily="2" charset="-78"/>
              </a:rPr>
              <a:t>دبیر: آقای مصلح</a:t>
            </a:r>
            <a:endParaRPr lang="fa-IR" sz="1600" dirty="0">
              <a:solidFill>
                <a:srgbClr val="0070C0"/>
              </a:solidFill>
              <a:latin typeface="Besmellah 3" pitchFamily="2" charset="0"/>
              <a:cs typeface="B Badr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A2971-DFA0-41CB-9236-2F895ED8FAA4}"/>
              </a:ext>
            </a:extLst>
          </p:cNvPr>
          <p:cNvSpPr txBox="1"/>
          <p:nvPr/>
        </p:nvSpPr>
        <p:spPr>
          <a:xfrm>
            <a:off x="7710854" y="5396381"/>
            <a:ext cx="2998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/>
              <a:t>تهیه کننده:محمدکاظم عدالت خواه</a:t>
            </a:r>
          </a:p>
          <a:p>
            <a:pPr algn="r"/>
            <a:r>
              <a:rPr lang="fa-IR" sz="2000" dirty="0"/>
              <a:t>901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72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1E38-F9DB-47E2-8E0F-01C423A6A0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343" y="1654915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7200" dirty="0"/>
              <a:t>پایان</a:t>
            </a:r>
          </a:p>
          <a:p>
            <a:pPr marL="0" indent="0" algn="r">
              <a:buNone/>
            </a:pPr>
            <a:r>
              <a:rPr lang="fa-IR" sz="4400" dirty="0"/>
              <a:t>تهیه تنظیم:</a:t>
            </a:r>
          </a:p>
          <a:p>
            <a:pPr marL="0" indent="0" algn="r">
              <a:buNone/>
            </a:pPr>
            <a:r>
              <a:rPr lang="fa-IR" sz="4400" dirty="0"/>
              <a:t>محمدکاظم عدالت خواه</a:t>
            </a:r>
          </a:p>
        </p:txBody>
      </p:sp>
    </p:spTree>
    <p:extLst>
      <p:ext uri="{BB962C8B-B14F-4D97-AF65-F5344CB8AC3E}">
        <p14:creationId xmlns:p14="http://schemas.microsoft.com/office/powerpoint/2010/main" val="2767660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1462857"/>
            <a:ext cx="10363826" cy="4515912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2600" dirty="0">
                <a:solidFill>
                  <a:schemeClr val="tx1"/>
                </a:solidFill>
                <a:cs typeface="B Mitra" panose="00000400000000000000" pitchFamily="2" charset="-78"/>
              </a:rPr>
              <a:t>کلمه: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600" dirty="0">
                <a:solidFill>
                  <a:schemeClr val="accent3"/>
                </a:solidFill>
                <a:cs typeface="B Mitra" panose="00000400000000000000" pitchFamily="2" charset="-78"/>
              </a:rPr>
              <a:t>   اسم:کلمه ای که به تنهایی معنای مستقلی دارد و برای نامیدن </a:t>
            </a:r>
            <a:r>
              <a:rPr lang="fa-IR" sz="2600" dirty="0">
                <a:solidFill>
                  <a:srgbClr val="FF0000"/>
                </a:solidFill>
                <a:cs typeface="B Mitra" panose="00000400000000000000" pitchFamily="2" charset="-78"/>
              </a:rPr>
              <a:t>اشیاء </a:t>
            </a:r>
            <a:r>
              <a:rPr lang="fa-IR" sz="2600" dirty="0">
                <a:solidFill>
                  <a:schemeClr val="accent3"/>
                </a:solidFill>
                <a:cs typeface="B Mitra" panose="00000400000000000000" pitchFamily="2" charset="-78"/>
              </a:rPr>
              <a:t>و </a:t>
            </a:r>
            <a:r>
              <a:rPr lang="fa-IR" sz="2600" dirty="0">
                <a:solidFill>
                  <a:srgbClr val="FF0000"/>
                </a:solidFill>
                <a:cs typeface="B Mitra" panose="00000400000000000000" pitchFamily="2" charset="-78"/>
              </a:rPr>
              <a:t>اشخاص..</a:t>
            </a:r>
            <a:r>
              <a:rPr lang="fa-IR" sz="2600" dirty="0">
                <a:solidFill>
                  <a:schemeClr val="accent3"/>
                </a:solidFill>
                <a:cs typeface="B Mitra" panose="00000400000000000000" pitchFamily="2" charset="-78"/>
              </a:rPr>
              <a:t>به کار میروند</a:t>
            </a:r>
            <a:r>
              <a:rPr lang="fa-IR" sz="2600" dirty="0">
                <a:solidFill>
                  <a:schemeClr val="tx1"/>
                </a:solidFill>
                <a:cs typeface="B Mitra" panose="00000400000000000000" pitchFamily="2" charset="-78"/>
              </a:rPr>
              <a:t>مانند: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600" dirty="0">
                <a:solidFill>
                  <a:srgbClr val="FF0000"/>
                </a:solidFill>
                <a:cs typeface="B Mitra" panose="00000400000000000000" pitchFamily="2" charset="-78"/>
              </a:rPr>
              <a:t>باب و قلم و مدرسه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600" dirty="0">
                <a:solidFill>
                  <a:schemeClr val="accent5"/>
                </a:solidFill>
                <a:cs typeface="B Mitra" panose="00000400000000000000" pitchFamily="2" charset="-78"/>
              </a:rPr>
              <a:t>   فعل: </a:t>
            </a:r>
            <a:r>
              <a:rPr lang="fa-IR" sz="26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600" dirty="0">
                <a:solidFill>
                  <a:schemeClr val="accent5"/>
                </a:solidFill>
                <a:cs typeface="B Mitra" panose="00000400000000000000" pitchFamily="2" charset="-78"/>
              </a:rPr>
              <a:t>کلمه که بر کار زمان مشخص </a:t>
            </a:r>
            <a:r>
              <a:rPr lang="fa-IR" sz="2600" dirty="0">
                <a:solidFill>
                  <a:srgbClr val="FF0000"/>
                </a:solidFill>
                <a:cs typeface="B Mitra" panose="00000400000000000000" pitchFamily="2" charset="-78"/>
              </a:rPr>
              <a:t>دلالت</a:t>
            </a:r>
            <a:r>
              <a:rPr lang="fa-IR" sz="2600" dirty="0">
                <a:solidFill>
                  <a:schemeClr val="accent5"/>
                </a:solidFill>
                <a:cs typeface="B Mitra" panose="00000400000000000000" pitchFamily="2" charset="-78"/>
              </a:rPr>
              <a:t> دارد.فعل وابسته به زمان است زیرا ممکن است </a:t>
            </a:r>
            <a:r>
              <a:rPr lang="fa-IR" dirty="0">
                <a:solidFill>
                  <a:schemeClr val="accent5"/>
                </a:solidFill>
              </a:rPr>
              <a:t>ممکن است فعلی در زمان </a:t>
            </a:r>
            <a:r>
              <a:rPr lang="fa-IR" dirty="0">
                <a:solidFill>
                  <a:srgbClr val="FF0000"/>
                </a:solidFill>
              </a:rPr>
              <a:t>گذشته، حال </a:t>
            </a:r>
            <a:r>
              <a:rPr lang="fa-IR" dirty="0">
                <a:solidFill>
                  <a:schemeClr val="accent5"/>
                </a:solidFill>
              </a:rPr>
              <a:t>و یا </a:t>
            </a:r>
            <a:r>
              <a:rPr lang="fa-IR" dirty="0">
                <a:solidFill>
                  <a:srgbClr val="FF0000"/>
                </a:solidFill>
              </a:rPr>
              <a:t>آینده</a:t>
            </a:r>
            <a:r>
              <a:rPr lang="fa-IR" dirty="0">
                <a:solidFill>
                  <a:schemeClr val="accent5"/>
                </a:solidFill>
              </a:rPr>
              <a:t> انجام شده باشد</a:t>
            </a:r>
            <a:r>
              <a:rPr lang="fa-IR" dirty="0"/>
              <a:t>.مانند: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>
                <a:solidFill>
                  <a:srgbClr val="FF0000"/>
                </a:solidFill>
              </a:rPr>
              <a:t>ذَهَبَ</a:t>
            </a:r>
            <a:r>
              <a:rPr lang="fa-IR" dirty="0">
                <a:solidFill>
                  <a:schemeClr val="accent3"/>
                </a:solidFill>
              </a:rPr>
              <a:t> و</a:t>
            </a:r>
            <a:r>
              <a:rPr lang="fa-IR" dirty="0">
                <a:solidFill>
                  <a:srgbClr val="FF0000"/>
                </a:solidFill>
              </a:rPr>
              <a:t> ضَرَبَ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600" dirty="0">
                <a:solidFill>
                  <a:srgbClr val="00B050"/>
                </a:solidFill>
                <a:cs typeface="B Mitra" panose="00000400000000000000" pitchFamily="2" charset="-78"/>
              </a:rPr>
              <a:t>حرف: کلماتی که نه اسم هستند و نه فعل که </a:t>
            </a:r>
            <a:r>
              <a:rPr lang="fa-IR" dirty="0">
                <a:solidFill>
                  <a:srgbClr val="00B050"/>
                </a:solidFill>
              </a:rPr>
              <a:t>به تنهایی معنای مستقلی ندارد.</a:t>
            </a:r>
            <a:r>
              <a:rPr lang="fa-IR" dirty="0">
                <a:solidFill>
                  <a:schemeClr val="tx2"/>
                </a:solidFill>
              </a:rPr>
              <a:t>مانند: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في، </a:t>
            </a:r>
            <a:r>
              <a:rPr lang="fa-IR" dirty="0">
                <a:solidFill>
                  <a:srgbClr val="FF0000"/>
                </a:solidFill>
              </a:rPr>
              <a:t>إلی</a:t>
            </a:r>
            <a:endParaRPr lang="fa-IR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939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205" y="666428"/>
            <a:ext cx="9614964" cy="1209670"/>
          </a:xfrm>
        </p:spPr>
        <p:txBody>
          <a:bodyPr/>
          <a:lstStyle/>
          <a:p>
            <a:r>
              <a:rPr lang="fa-IR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اسم مذکر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2417781-A1FD-4AD3-AC97-3DD19A4E0F1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5160818"/>
              </p:ext>
            </p:extLst>
          </p:nvPr>
        </p:nvGraphicFramePr>
        <p:xfrm>
          <a:off x="844061" y="2859331"/>
          <a:ext cx="10363200" cy="231054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267376557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602113857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757790554"/>
                    </a:ext>
                  </a:extLst>
                </a:gridCol>
              </a:tblGrid>
              <a:tr h="770182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/>
                        <a:t>علامتی ندارد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/>
                        <a:t>مفرد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cs typeface="B Zar" panose="00000400000000000000" pitchFamily="2" charset="-78"/>
                        </a:rPr>
                        <a:t>یک نفر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960019"/>
                  </a:ext>
                </a:extLst>
              </a:tr>
              <a:tr h="770182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/>
                        <a:t>مفرد + </a:t>
                      </a:r>
                      <a:r>
                        <a:rPr lang="fa-IR" sz="2400" b="1" dirty="0">
                          <a:solidFill>
                            <a:srgbClr val="FF0000"/>
                          </a:solidFill>
                        </a:rPr>
                        <a:t>انِ </a:t>
                      </a:r>
                      <a:r>
                        <a:rPr lang="fa-IR" sz="2400" b="1" dirty="0">
                          <a:solidFill>
                            <a:schemeClr val="tx1"/>
                          </a:solidFill>
                        </a:rPr>
                        <a:t>و </a:t>
                      </a:r>
                      <a:r>
                        <a:rPr lang="fa-IR" sz="2400" b="1" dirty="0">
                          <a:solidFill>
                            <a:srgbClr val="FF0000"/>
                          </a:solidFill>
                        </a:rPr>
                        <a:t>یَنِ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/>
                        <a:t>مثنی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cs typeface="B Zar" panose="00000400000000000000" pitchFamily="2" charset="-78"/>
                        </a:rPr>
                        <a:t>دو نفر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619012"/>
                  </a:ext>
                </a:extLst>
              </a:tr>
              <a:tr h="770182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/>
                        <a:t>مفرد+</a:t>
                      </a:r>
                      <a:r>
                        <a:rPr lang="fa-IR" sz="2400" b="1" dirty="0">
                          <a:solidFill>
                            <a:srgbClr val="FF0000"/>
                          </a:solidFill>
                        </a:rPr>
                        <a:t>ون </a:t>
                      </a:r>
                      <a:r>
                        <a:rPr lang="fa-IR" sz="2400" b="1" dirty="0">
                          <a:solidFill>
                            <a:schemeClr val="tx1"/>
                          </a:solidFill>
                        </a:rPr>
                        <a:t>و</a:t>
                      </a:r>
                      <a:r>
                        <a:rPr lang="fa-IR" sz="2400" b="1" dirty="0">
                          <a:solidFill>
                            <a:srgbClr val="FF0000"/>
                          </a:solidFill>
                        </a:rPr>
                        <a:t> ین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/>
                        <a:t>جمع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/>
                        <a:t>بیش از دونفر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30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42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488EEA4-F019-4D68-B628-0339871C6D6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229557"/>
              </p:ext>
            </p:extLst>
          </p:nvPr>
        </p:nvGraphicFramePr>
        <p:xfrm>
          <a:off x="1134208" y="2751992"/>
          <a:ext cx="10143390" cy="229479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381130">
                  <a:extLst>
                    <a:ext uri="{9D8B030D-6E8A-4147-A177-3AD203B41FA5}">
                      <a16:colId xmlns:a16="http://schemas.microsoft.com/office/drawing/2014/main" val="592089243"/>
                    </a:ext>
                  </a:extLst>
                </a:gridCol>
                <a:gridCol w="3381130">
                  <a:extLst>
                    <a:ext uri="{9D8B030D-6E8A-4147-A177-3AD203B41FA5}">
                      <a16:colId xmlns:a16="http://schemas.microsoft.com/office/drawing/2014/main" val="1908704720"/>
                    </a:ext>
                  </a:extLst>
                </a:gridCol>
                <a:gridCol w="3381130">
                  <a:extLst>
                    <a:ext uri="{9D8B030D-6E8A-4147-A177-3AD203B41FA5}">
                      <a16:colId xmlns:a16="http://schemas.microsoft.com/office/drawing/2014/main" val="3441428823"/>
                    </a:ext>
                  </a:extLst>
                </a:gridCol>
              </a:tblGrid>
              <a:tr h="718037">
                <a:tc>
                  <a:txBody>
                    <a:bodyPr/>
                    <a:lstStyle/>
                    <a:p>
                      <a:pPr algn="ctr"/>
                      <a:r>
                        <a:rPr lang="fa-IR" sz="2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ة </a:t>
                      </a:r>
                      <a:r>
                        <a:rPr lang="fa-IR" sz="2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fa-IR" sz="2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ـة</a:t>
                      </a:r>
                      <a:endParaRPr lang="en-US" sz="32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cs typeface="B Zar" panose="00000400000000000000" pitchFamily="2" charset="-78"/>
                        </a:rPr>
                        <a:t>مفرد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chemeClr val="tx1"/>
                          </a:solidFill>
                          <a:cs typeface="B Zar" panose="00000400000000000000" pitchFamily="2" charset="-78"/>
                        </a:rPr>
                        <a:t>یک نقر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774085"/>
                  </a:ext>
                </a:extLst>
              </a:tr>
              <a:tr h="700453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</a:rPr>
                        <a:t>انِ </a:t>
                      </a:r>
                      <a:r>
                        <a:rPr lang="fa-IR" sz="2400" b="1" dirty="0">
                          <a:solidFill>
                            <a:schemeClr val="tx1"/>
                          </a:solidFill>
                        </a:rPr>
                        <a:t>و </a:t>
                      </a:r>
                      <a:r>
                        <a:rPr lang="fa-IR" sz="2400" b="1" dirty="0">
                          <a:solidFill>
                            <a:srgbClr val="FF0000"/>
                          </a:solidFill>
                        </a:rPr>
                        <a:t>یَنِ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cs typeface="B Zar" panose="00000400000000000000" pitchFamily="2" charset="-78"/>
                        </a:rPr>
                        <a:t>مثنی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cs typeface="B Zar" panose="00000400000000000000" pitchFamily="2" charset="-78"/>
                        </a:rPr>
                        <a:t>دونفر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30308"/>
                  </a:ext>
                </a:extLst>
              </a:tr>
              <a:tr h="876303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اَت </a:t>
                      </a:r>
                      <a:r>
                        <a:rPr lang="fa-IR" sz="2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fa-IR" sz="2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ـة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cs typeface="B Zar" panose="00000400000000000000" pitchFamily="2" charset="-78"/>
                        </a:rPr>
                        <a:t>جمع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cs typeface="B Zar" panose="00000400000000000000" pitchFamily="2" charset="-78"/>
                        </a:rPr>
                        <a:t>بیش از دونفر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4965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B8F7F4-ECD5-4734-B2CA-20253525CF64}"/>
              </a:ext>
            </a:extLst>
          </p:cNvPr>
          <p:cNvSpPr txBox="1"/>
          <p:nvPr/>
        </p:nvSpPr>
        <p:spPr>
          <a:xfrm>
            <a:off x="4465026" y="962757"/>
            <a:ext cx="3261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dirty="0">
                <a:solidFill>
                  <a:srgbClr val="00B0F0"/>
                </a:solidFill>
              </a:rPr>
              <a:t>اسم مونث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9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694591"/>
            <a:ext cx="10363826" cy="550398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ضمیر</a:t>
            </a:r>
            <a:r>
              <a:rPr lang="fa-IR" dirty="0"/>
              <a:t>:ضمیر به جای اسم در جمله می اید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صیغه:</a:t>
            </a:r>
            <a:r>
              <a:rPr lang="fa-IR" dirty="0">
                <a:solidFill>
                  <a:schemeClr val="tx1"/>
                </a:solidFill>
              </a:rPr>
              <a:t>شناسه کلمه را صیغه مینامند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</a:rPr>
              <a:t>تعداد صیغه در فارسی </a:t>
            </a:r>
            <a:r>
              <a:rPr lang="fa-IR" dirty="0">
                <a:solidFill>
                  <a:srgbClr val="FF0000"/>
                </a:solidFill>
              </a:rPr>
              <a:t>6</a:t>
            </a:r>
            <a:r>
              <a:rPr lang="fa-IR" dirty="0">
                <a:solidFill>
                  <a:schemeClr val="tx1"/>
                </a:solidFill>
              </a:rPr>
              <a:t> و در عربی </a:t>
            </a:r>
            <a:r>
              <a:rPr lang="fa-IR" dirty="0">
                <a:solidFill>
                  <a:srgbClr val="FF0000"/>
                </a:solidFill>
              </a:rPr>
              <a:t>14</a:t>
            </a:r>
            <a:r>
              <a:rPr lang="fa-IR" dirty="0">
                <a:solidFill>
                  <a:schemeClr val="tx1"/>
                </a:solidFill>
              </a:rPr>
              <a:t> عدد است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</a:rPr>
              <a:t>زیرا در فارسی </a:t>
            </a:r>
            <a:r>
              <a:rPr lang="fa-IR" dirty="0">
                <a:solidFill>
                  <a:srgbClr val="FF0000"/>
                </a:solidFill>
              </a:rPr>
              <a:t>مثنی و مونث و مذکر </a:t>
            </a:r>
            <a:r>
              <a:rPr lang="fa-IR" dirty="0">
                <a:solidFill>
                  <a:schemeClr val="tx1"/>
                </a:solidFill>
              </a:rPr>
              <a:t>وجود ندارد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</a:rPr>
              <a:t>در فارسی </a:t>
            </a:r>
            <a:r>
              <a:rPr lang="fa-IR" dirty="0">
                <a:solidFill>
                  <a:srgbClr val="FF0000"/>
                </a:solidFill>
              </a:rPr>
              <a:t>مثنی وجمع </a:t>
            </a:r>
            <a:r>
              <a:rPr lang="fa-IR" dirty="0">
                <a:solidFill>
                  <a:schemeClr val="tx1"/>
                </a:solidFill>
              </a:rPr>
              <a:t>یکیست اما در عربی با یکدیگر فرق دارند و در فارسی </a:t>
            </a:r>
            <a:r>
              <a:rPr lang="fa-IR" dirty="0">
                <a:solidFill>
                  <a:srgbClr val="FF0000"/>
                </a:solidFill>
              </a:rPr>
              <a:t>مونث و مذکر </a:t>
            </a:r>
            <a:r>
              <a:rPr lang="fa-IR" dirty="0">
                <a:solidFill>
                  <a:schemeClr val="tx1"/>
                </a:solidFill>
              </a:rPr>
              <a:t>یکسیت اما در عربی این دو تفاوت دارند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</a:rPr>
              <a:t>مانند:</a:t>
            </a: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</a:rPr>
              <a:t>طالب:</a:t>
            </a:r>
            <a:r>
              <a:rPr lang="fa-IR" dirty="0">
                <a:solidFill>
                  <a:srgbClr val="FF0000"/>
                </a:solidFill>
              </a:rPr>
              <a:t>مفرد مذکر                                        دانشجو</a:t>
            </a:r>
          </a:p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طالب</a:t>
            </a:r>
            <a:r>
              <a:rPr lang="fa-IR" dirty="0">
                <a:solidFill>
                  <a:srgbClr val="FF0000"/>
                </a:solidFill>
              </a:rPr>
              <a:t>ـة  :مفرد مونث                                    دانشجو</a:t>
            </a:r>
            <a:endParaRPr lang="fa-IR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</a:rPr>
              <a:t>طالبات:</a:t>
            </a:r>
            <a:r>
              <a:rPr lang="fa-IR" dirty="0">
                <a:solidFill>
                  <a:srgbClr val="FF0000"/>
                </a:solidFill>
              </a:rPr>
              <a:t>جمع مونث                                   دانشجویان</a:t>
            </a:r>
            <a:endParaRPr lang="fa-IR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</a:rPr>
              <a:t>طالبتان:</a:t>
            </a:r>
            <a:r>
              <a:rPr lang="fa-IR" dirty="0">
                <a:solidFill>
                  <a:srgbClr val="FF0000"/>
                </a:solidFill>
              </a:rPr>
              <a:t>مثنی مونث                                  دانشجویان</a:t>
            </a:r>
          </a:p>
        </p:txBody>
      </p:sp>
    </p:spTree>
    <p:extLst>
      <p:ext uri="{BB962C8B-B14F-4D97-AF65-F5344CB8AC3E}">
        <p14:creationId xmlns:p14="http://schemas.microsoft.com/office/powerpoint/2010/main" val="3277728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212F-9DB4-4349-B973-E50C221D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00B0F0"/>
                </a:solidFill>
              </a:rPr>
              <a:t>شش صیغه غایب آنها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2ACDC60-C150-4840-BE79-97400955C83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5335611"/>
              </p:ext>
            </p:extLst>
          </p:nvPr>
        </p:nvGraphicFramePr>
        <p:xfrm>
          <a:off x="1046285" y="2859333"/>
          <a:ext cx="10363200" cy="189730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3288389369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126598279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405529663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781683226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215251178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400068831"/>
                    </a:ext>
                  </a:extLst>
                </a:gridCol>
              </a:tblGrid>
              <a:tr h="948653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chemeClr val="tx2"/>
                          </a:solidFill>
                          <a:cs typeface="B Zar" panose="00000400000000000000" pitchFamily="2" charset="-78"/>
                        </a:rPr>
                        <a:t>چند زن</a:t>
                      </a:r>
                      <a:endParaRPr lang="en-US" sz="2400" b="1" dirty="0">
                        <a:solidFill>
                          <a:schemeClr val="tx2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chemeClr val="tx2"/>
                          </a:solidFill>
                          <a:cs typeface="B Zar" panose="00000400000000000000" pitchFamily="2" charset="-78"/>
                        </a:rPr>
                        <a:t>2زن</a:t>
                      </a:r>
                      <a:endParaRPr lang="en-US" sz="2400" b="1" dirty="0">
                        <a:solidFill>
                          <a:schemeClr val="tx2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chemeClr val="tx2"/>
                          </a:solidFill>
                          <a:cs typeface="B Zar" panose="00000400000000000000" pitchFamily="2" charset="-78"/>
                        </a:rPr>
                        <a:t>1زن</a:t>
                      </a:r>
                      <a:endParaRPr lang="en-US" sz="2400" b="1" dirty="0">
                        <a:solidFill>
                          <a:schemeClr val="tx2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chemeClr val="tx2"/>
                          </a:solidFill>
                          <a:cs typeface="B Zar" panose="00000400000000000000" pitchFamily="2" charset="-78"/>
                        </a:rPr>
                        <a:t>چندمرد</a:t>
                      </a:r>
                      <a:endParaRPr lang="en-US" sz="2400" b="1" dirty="0">
                        <a:solidFill>
                          <a:schemeClr val="tx2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chemeClr val="tx2"/>
                          </a:solidFill>
                          <a:cs typeface="B Zar" panose="00000400000000000000" pitchFamily="2" charset="-78"/>
                        </a:rPr>
                        <a:t>2مرد</a:t>
                      </a:r>
                      <a:endParaRPr lang="en-US" sz="2400" b="1" dirty="0">
                        <a:solidFill>
                          <a:schemeClr val="tx2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chemeClr val="tx2"/>
                          </a:solidFill>
                          <a:cs typeface="B Zar" panose="00000400000000000000" pitchFamily="2" charset="-78"/>
                        </a:rPr>
                        <a:t>1مرد</a:t>
                      </a:r>
                      <a:endParaRPr lang="en-US" sz="2400" b="1" dirty="0">
                        <a:solidFill>
                          <a:schemeClr val="tx2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693316"/>
                  </a:ext>
                </a:extLst>
              </a:tr>
              <a:tr h="948653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هن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هما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هی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هم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هما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هو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1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6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25A0-62A1-4B29-B04A-8C7AFAFE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8" y="850248"/>
            <a:ext cx="9601196" cy="1303867"/>
          </a:xfrm>
        </p:spPr>
        <p:txBody>
          <a:bodyPr/>
          <a:lstStyle/>
          <a:p>
            <a:r>
              <a:rPr lang="fa-IR" dirty="0">
                <a:solidFill>
                  <a:srgbClr val="00B0F0"/>
                </a:solidFill>
              </a:rPr>
              <a:t>شش صیغه مخاطب 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177E72C-10B4-46F9-9CAE-053FB9A727B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5486181"/>
              </p:ext>
            </p:extLst>
          </p:nvPr>
        </p:nvGraphicFramePr>
        <p:xfrm>
          <a:off x="914400" y="2824163"/>
          <a:ext cx="10363200" cy="208194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117053319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19656455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342849835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48962885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696243207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868095354"/>
                    </a:ext>
                  </a:extLst>
                </a:gridCol>
              </a:tblGrid>
              <a:tr h="1040973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cs typeface="B Zar" panose="00000400000000000000" pitchFamily="2" charset="-78"/>
                        </a:rPr>
                        <a:t>چند زن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cs typeface="B Zar" panose="00000400000000000000" pitchFamily="2" charset="-78"/>
                        </a:rPr>
                        <a:t>2زن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cs typeface="B Zar" panose="00000400000000000000" pitchFamily="2" charset="-78"/>
                        </a:rPr>
                        <a:t>1زن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cs typeface="B Zar" panose="00000400000000000000" pitchFamily="2" charset="-78"/>
                        </a:rPr>
                        <a:t>چند مرد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cs typeface="B Zar" panose="00000400000000000000" pitchFamily="2" charset="-78"/>
                        </a:rPr>
                        <a:t>2مرد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cs typeface="B Zar" panose="00000400000000000000" pitchFamily="2" charset="-78"/>
                        </a:rPr>
                        <a:t>1مرد</a:t>
                      </a:r>
                      <a:endParaRPr lang="en-US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37317"/>
                  </a:ext>
                </a:extLst>
              </a:tr>
              <a:tr h="1040973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انتنَ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انتما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انتِ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انتم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انتما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انتَ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064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57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0A80-50CB-45FA-9BC8-A53DE504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00B0F0"/>
                </a:solidFill>
              </a:rPr>
              <a:t>دو صیغه متکلم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1E16F9-BFDB-4A8F-8CA7-9B037152498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9710528"/>
              </p:ext>
            </p:extLst>
          </p:nvPr>
        </p:nvGraphicFramePr>
        <p:xfrm>
          <a:off x="852854" y="2347545"/>
          <a:ext cx="10363200" cy="183638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376212825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val="4153875554"/>
                    </a:ext>
                  </a:extLst>
                </a:gridCol>
              </a:tblGrid>
              <a:tr h="891503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>
                          <a:cs typeface="B Zar" panose="00000400000000000000" pitchFamily="2" charset="-78"/>
                        </a:rPr>
                        <a:t>من</a:t>
                      </a:r>
                    </a:p>
                    <a:p>
                      <a:pPr algn="ctr"/>
                      <a:r>
                        <a:rPr lang="fa-IR" sz="2800" b="1" dirty="0">
                          <a:cs typeface="B Zar" panose="00000400000000000000" pitchFamily="2" charset="-78"/>
                        </a:rPr>
                        <a:t>متکلم وحده</a:t>
                      </a:r>
                      <a:endParaRPr lang="en-US" sz="2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>
                          <a:cs typeface="B Zar" panose="00000400000000000000" pitchFamily="2" charset="-78"/>
                        </a:rPr>
                        <a:t>ما</a:t>
                      </a:r>
                    </a:p>
                    <a:p>
                      <a:pPr algn="ctr"/>
                      <a:r>
                        <a:rPr lang="fa-IR" sz="2800" b="1" dirty="0">
                          <a:cs typeface="B Zar" panose="00000400000000000000" pitchFamily="2" charset="-78"/>
                        </a:rPr>
                        <a:t>متکلم مع الغیر</a:t>
                      </a:r>
                      <a:endParaRPr lang="en-US" sz="2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88584"/>
                  </a:ext>
                </a:extLst>
              </a:tr>
              <a:tr h="891503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>
                          <a:solidFill>
                            <a:srgbClr val="00B0F0"/>
                          </a:solidFill>
                          <a:cs typeface="B Zar" panose="00000400000000000000" pitchFamily="2" charset="-78"/>
                        </a:rPr>
                        <a:t>انا</a:t>
                      </a:r>
                      <a:endParaRPr lang="en-US" sz="2800" b="1" dirty="0">
                        <a:solidFill>
                          <a:srgbClr val="00B0F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>
                          <a:solidFill>
                            <a:srgbClr val="00B0F0"/>
                          </a:solidFill>
                          <a:cs typeface="B Zar" panose="00000400000000000000" pitchFamily="2" charset="-78"/>
                        </a:rPr>
                        <a:t>نحنُ</a:t>
                      </a:r>
                      <a:endParaRPr lang="en-US" sz="2800" b="1" dirty="0">
                        <a:solidFill>
                          <a:srgbClr val="00B0F0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896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52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439</TotalTime>
  <Words>579</Words>
  <Application>Microsoft Office PowerPoint</Application>
  <PresentationFormat>Widescreen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 Zar</vt:lpstr>
      <vt:lpstr>Besmellah 3</vt:lpstr>
      <vt:lpstr>Garamond</vt:lpstr>
      <vt:lpstr>IranNastaliq</vt:lpstr>
      <vt:lpstr>Organic</vt:lpstr>
      <vt:lpstr>PowerPoint Presentation</vt:lpstr>
      <vt:lpstr>عربی</vt:lpstr>
      <vt:lpstr>PowerPoint Presentation</vt:lpstr>
      <vt:lpstr>اسم مذکر</vt:lpstr>
      <vt:lpstr>PowerPoint Presentation</vt:lpstr>
      <vt:lpstr>PowerPoint Presentation</vt:lpstr>
      <vt:lpstr>شش صیغه غایب آنها</vt:lpstr>
      <vt:lpstr>شش صیغه مخاطب </vt:lpstr>
      <vt:lpstr>دو صیغه متکلم</vt:lpstr>
      <vt:lpstr>ماضی</vt:lpstr>
      <vt:lpstr>PowerPoint Presentation</vt:lpstr>
      <vt:lpstr>مضارع</vt:lpstr>
      <vt:lpstr>PowerPoint Presentation</vt:lpstr>
      <vt:lpstr>فعل امر</vt:lpstr>
      <vt:lpstr>PowerPoint Presentation</vt:lpstr>
      <vt:lpstr>PowerPoint Presentation</vt:lpstr>
      <vt:lpstr>فعل نهی و نفی</vt:lpstr>
      <vt:lpstr>PowerPoint Presentation</vt:lpstr>
      <vt:lpstr>فعل مستقبل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ali</dc:creator>
  <cp:lastModifiedBy>mohammad edalat</cp:lastModifiedBy>
  <cp:revision>39</cp:revision>
  <dcterms:created xsi:type="dcterms:W3CDTF">2016-06-19T11:23:14Z</dcterms:created>
  <dcterms:modified xsi:type="dcterms:W3CDTF">2020-12-02T18:07:18Z</dcterms:modified>
</cp:coreProperties>
</file>